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</p:sldMasterIdLst>
  <p:notesMasterIdLst>
    <p:notesMasterId r:id="rId32"/>
  </p:notesMasterIdLst>
  <p:handoutMasterIdLst>
    <p:handoutMasterId r:id="rId33"/>
  </p:handoutMasterIdLst>
  <p:sldIdLst>
    <p:sldId id="368" r:id="rId3"/>
    <p:sldId id="367" r:id="rId4"/>
    <p:sldId id="373" r:id="rId5"/>
    <p:sldId id="374" r:id="rId6"/>
    <p:sldId id="372" r:id="rId7"/>
    <p:sldId id="393" r:id="rId8"/>
    <p:sldId id="371" r:id="rId9"/>
    <p:sldId id="379" r:id="rId10"/>
    <p:sldId id="378" r:id="rId11"/>
    <p:sldId id="376" r:id="rId12"/>
    <p:sldId id="383" r:id="rId13"/>
    <p:sldId id="384" r:id="rId14"/>
    <p:sldId id="377" r:id="rId15"/>
    <p:sldId id="381" r:id="rId16"/>
    <p:sldId id="380" r:id="rId17"/>
    <p:sldId id="375" r:id="rId18"/>
    <p:sldId id="370" r:id="rId19"/>
    <p:sldId id="369" r:id="rId20"/>
    <p:sldId id="385" r:id="rId21"/>
    <p:sldId id="382" r:id="rId22"/>
    <p:sldId id="386" r:id="rId23"/>
    <p:sldId id="389" r:id="rId24"/>
    <p:sldId id="388" r:id="rId25"/>
    <p:sldId id="392" r:id="rId26"/>
    <p:sldId id="391" r:id="rId27"/>
    <p:sldId id="390" r:id="rId28"/>
    <p:sldId id="387" r:id="rId29"/>
    <p:sldId id="394" r:id="rId30"/>
    <p:sldId id="395" r:id="rId31"/>
  </p:sldIdLst>
  <p:sldSz cx="12192000" cy="6858000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5C00"/>
    <a:srgbClr val="D1A31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46" autoAdjust="0"/>
    <p:restoredTop sz="93190" autoAdjust="0"/>
  </p:normalViewPr>
  <p:slideViewPr>
    <p:cSldViewPr>
      <p:cViewPr varScale="1">
        <p:scale>
          <a:sx n="108" d="100"/>
          <a:sy n="108" d="100"/>
        </p:scale>
        <p:origin x="-468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7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3210" y="-102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5"/>
            <a:ext cx="3169920" cy="480060"/>
          </a:xfrm>
          <a:prstGeom prst="rect">
            <a:avLst/>
          </a:prstGeom>
        </p:spPr>
        <p:txBody>
          <a:bodyPr vert="horz" lIns="96659" tIns="48330" rIns="96659" bIns="48330" rtlCol="0" anchor="b"/>
          <a:lstStyle>
            <a:lvl1pPr algn="r">
              <a:defRPr sz="1300"/>
            </a:lvl1pPr>
          </a:lstStyle>
          <a:p>
            <a:fld id="{435B8D8D-BD0A-4F75-AE22-5E33C974AC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64685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59" tIns="48330" rIns="96659" bIns="48330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59" tIns="48330" rIns="96659" bIns="48330" rtlCol="0"/>
          <a:lstStyle>
            <a:lvl1pPr algn="r">
              <a:defRPr sz="1300"/>
            </a:lvl1pPr>
          </a:lstStyle>
          <a:p>
            <a:fld id="{479622B2-F03B-408B-9D7A-C54EDA34A99A}" type="datetimeFigureOut">
              <a:rPr lang="en-US" smtClean="0"/>
              <a:pPr/>
              <a:t>3/3/2017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9" tIns="48330" rIns="96659" bIns="4833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659" tIns="48330" rIns="96659" bIns="4833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0060"/>
          </a:xfrm>
          <a:prstGeom prst="rect">
            <a:avLst/>
          </a:prstGeom>
        </p:spPr>
        <p:txBody>
          <a:bodyPr vert="horz" lIns="96659" tIns="48330" rIns="96659" bIns="48330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0060"/>
          </a:xfrm>
          <a:prstGeom prst="rect">
            <a:avLst/>
          </a:prstGeom>
        </p:spPr>
        <p:txBody>
          <a:bodyPr vert="horz" lIns="96659" tIns="48330" rIns="96659" bIns="48330" rtlCol="0" anchor="b"/>
          <a:lstStyle>
            <a:lvl1pPr algn="r">
              <a:defRPr sz="1300"/>
            </a:lvl1pPr>
          </a:lstStyle>
          <a:p>
            <a:fld id="{43E5542D-A7A3-41DB-8230-2322427038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3738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gular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D2766-5A82-43DF-B515-6FB8A4DF42A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609600" y="885822"/>
            <a:ext cx="10972800" cy="8667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602019" y="1781178"/>
            <a:ext cx="10998579" cy="4467222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en-US" sz="3200" kern="1200" dirty="0" smtClean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>
                <a:solidFill>
                  <a:schemeClr val="tx1"/>
                </a:solidFill>
              </a:defRPr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>
                <a:solidFill>
                  <a:schemeClr val="tx1"/>
                </a:solidFill>
              </a:defRPr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>
                <a:solidFill>
                  <a:schemeClr val="tx1"/>
                </a:solidFill>
              </a:defRPr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>
                <a:solidFill>
                  <a:schemeClr val="tx1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Fifth level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9828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92376"/>
            <a:ext cx="12192000" cy="147002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F3A3A-4C8F-4E64-8C59-D049C09556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7730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Title for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85822"/>
            <a:ext cx="10972800" cy="86677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D2766-5A82-43DF-B515-6FB8A4DF42A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18985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348BA-148A-4766-97AA-A17140D6C7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6092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85822"/>
            <a:ext cx="10972800" cy="86677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52600"/>
            <a:ext cx="5384800" cy="4373567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52600"/>
            <a:ext cx="5384800" cy="4373567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2E129-9F08-4738-9E56-4327A88D5F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6784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No Format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117089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Foo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AD70382-0917-4981-AE3E-131D9F48FE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3535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914401"/>
            <a:ext cx="10972800" cy="8667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11346"/>
            <a:ext cx="10972800" cy="4314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D2766-5A82-43DF-B515-6FB8A4DF42A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-1"/>
            <a:ext cx="12192000" cy="838201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" name="Text Box 2"/>
          <p:cNvSpPr txBox="1">
            <a:spLocks noChangeArrowheads="1"/>
          </p:cNvSpPr>
          <p:nvPr userDrawn="1"/>
        </p:nvSpPr>
        <p:spPr bwMode="auto">
          <a:xfrm>
            <a:off x="157747" y="76201"/>
            <a:ext cx="11228699" cy="504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orbel" panose="020B050302020402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NORTHERN VIRGINIA COMMUNITY COLLEGE</a:t>
            </a:r>
            <a:endParaRPr kumimoji="0" lang="en-US" altLang="ja-JP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orbel" panose="020B050302020402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OFFICE OF EMERGENCY MANAGEMENT AND SAFETY </a:t>
            </a:r>
            <a:endParaRPr kumimoji="0" lang="en-US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762000"/>
            <a:ext cx="12192000" cy="12223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4012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73" r:id="rId2"/>
    <p:sldLayoutId id="2147483697" r:id="rId3"/>
    <p:sldLayoutId id="2147483679" r:id="rId4"/>
    <p:sldLayoutId id="2147483676" r:id="rId5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C00000"/>
          </a:solidFill>
          <a:latin typeface="Corbel" panose="020B0503020204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65776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92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348BA-148A-4766-97AA-A17140D6C707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52400" y="76200"/>
            <a:ext cx="8421524" cy="504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altLang="ja-JP" sz="2000" b="1" dirty="0">
                <a:solidFill>
                  <a:srgbClr val="FFFFFF"/>
                </a:solidFill>
                <a:latin typeface="Corbel" panose="020B050302020402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NORTHERN VIRGINIA COMMUNITY COLLEGE</a:t>
            </a:r>
            <a:endParaRPr lang="en-US" altLang="ja-JP" sz="900" dirty="0"/>
          </a:p>
          <a:p>
            <a:pPr eaLnBrk="0" hangingPunct="0"/>
            <a:r>
              <a:rPr lang="en-US" altLang="ja-JP" sz="1600" dirty="0">
                <a:solidFill>
                  <a:srgbClr val="FFFFFF"/>
                </a:solidFill>
                <a:latin typeface="Corbel" panose="020B050302020402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OFFICE OF EMERGENCY MANAGEMENT AND SAFETY </a:t>
            </a:r>
            <a:endParaRPr lang="en-US" altLang="ja-JP" dirty="0">
              <a:latin typeface="Arial" panose="020B0604020202020204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638300" y="51243"/>
            <a:ext cx="10605155" cy="482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76176" rIns="0" bIns="126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638300" y="177375"/>
            <a:ext cx="10605155" cy="882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76176" rIns="0" bIns="12696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endParaRPr lang="en-US" altLang="en-US" sz="2600">
              <a:solidFill>
                <a:srgbClr val="044D6E"/>
              </a:solidFill>
              <a:latin typeface="Corbel" panose="020B0503020204020204" pitchFamily="34" charset="0"/>
            </a:endParaRPr>
          </a:p>
          <a:p>
            <a:pPr eaLnBrk="0" hangingPunct="0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762001"/>
            <a:ext cx="12191999" cy="3810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-8103" y="910999"/>
            <a:ext cx="12209159" cy="3463829"/>
            <a:chOff x="-132289" y="140572"/>
            <a:chExt cx="8647196" cy="2863153"/>
          </a:xfrm>
        </p:grpSpPr>
        <p:pic>
          <p:nvPicPr>
            <p:cNvPr id="20" name="Picture 19" descr="http://www.nvcc.edu/campuses/images/Alexandria_image.jp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 t="8599" b="11303"/>
            <a:stretch/>
          </p:blipFill>
          <p:spPr bwMode="auto">
            <a:xfrm>
              <a:off x="-126790" y="140831"/>
              <a:ext cx="2869704" cy="1427047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 xmlns=""/>
              </a:ext>
            </a:extLst>
          </p:spPr>
        </p:pic>
        <p:pic>
          <p:nvPicPr>
            <p:cNvPr id="21" name="Picture 20" descr="http://www.nvcc.edu/campuses/images/annandale_image.jp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 t="12248" b="6413"/>
            <a:stretch/>
          </p:blipFill>
          <p:spPr bwMode="auto">
            <a:xfrm>
              <a:off x="2741301" y="140572"/>
              <a:ext cx="2902570" cy="142730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 xmlns=""/>
              </a:ext>
            </a:extLst>
          </p:spPr>
        </p:pic>
        <p:pic>
          <p:nvPicPr>
            <p:cNvPr id="22" name="Picture 21" descr="http://www.perkinseastman.com/dynamic/image/week/asset/liquid/1500x/92/777777/Center/3427403.jp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 t="12219" b="7615"/>
            <a:stretch/>
          </p:blipFill>
          <p:spPr bwMode="auto">
            <a:xfrm>
              <a:off x="5642257" y="140573"/>
              <a:ext cx="2869464" cy="142730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 xmlns=""/>
              </a:ext>
            </a:extLst>
          </p:spPr>
        </p:pic>
        <p:pic>
          <p:nvPicPr>
            <p:cNvPr id="23" name="Picture 22" descr="http://www.nvcc.edu/campuses/images/medical_Image.jpg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 r="4372" b="18897"/>
            <a:stretch/>
          </p:blipFill>
          <p:spPr bwMode="auto">
            <a:xfrm>
              <a:off x="2739648" y="1568781"/>
              <a:ext cx="2911943" cy="1434944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 xmlns=""/>
              </a:ext>
            </a:extLst>
          </p:spPr>
        </p:pic>
        <p:pic>
          <p:nvPicPr>
            <p:cNvPr id="24" name="Picture 23" descr="http://www.grimmandparker.com/wp-content/uploads/2015/08/20904_N111_medium.jpg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 t="11470" b="7783"/>
            <a:stretch/>
          </p:blipFill>
          <p:spPr bwMode="auto">
            <a:xfrm>
              <a:off x="5645176" y="1567877"/>
              <a:ext cx="2869731" cy="142730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 xmlns=""/>
              </a:ext>
            </a:extLst>
          </p:spPr>
        </p:pic>
        <p:pic>
          <p:nvPicPr>
            <p:cNvPr id="25" name="Picture 24" descr="http://www.nvcc.edu/campuses/images/manassas_image.jpg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 l="-141" t="14054" r="141" b="5137"/>
            <a:stretch/>
          </p:blipFill>
          <p:spPr bwMode="auto">
            <a:xfrm>
              <a:off x="-132289" y="1567877"/>
              <a:ext cx="2873071" cy="1435847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 xmlns=""/>
              </a:ext>
            </a:extLst>
          </p:spPr>
        </p:pic>
      </p:grpSp>
      <p:sp>
        <p:nvSpPr>
          <p:cNvPr id="26" name="Title 1"/>
          <p:cNvSpPr txBox="1">
            <a:spLocks/>
          </p:cNvSpPr>
          <p:nvPr/>
        </p:nvSpPr>
        <p:spPr>
          <a:xfrm>
            <a:off x="152400" y="4571999"/>
            <a:ext cx="11887200" cy="1597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i="1" dirty="0">
                <a:solidFill>
                  <a:schemeClr val="bg1"/>
                </a:solidFill>
                <a:latin typeface="Corbel" panose="020B0503020204020204" pitchFamily="34" charset="0"/>
                <a:ea typeface="Adobe Fan Heiti Std B" pitchFamily="34" charset="-128"/>
              </a:rPr>
              <a:t>The FEMA Disaster Grant Program (Stafford Act) for State Agencies and Colleges</a:t>
            </a:r>
          </a:p>
          <a:p>
            <a:r>
              <a:rPr lang="en-US" sz="3600" i="1" dirty="0">
                <a:solidFill>
                  <a:schemeClr val="bg1"/>
                </a:solidFill>
                <a:latin typeface="Corbel" panose="020B0503020204020204" pitchFamily="34" charset="0"/>
                <a:ea typeface="Adobe Fan Heiti Std B" pitchFamily="34" charset="-128"/>
              </a:rPr>
              <a:t>“What you need to know”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52400" y="6248400"/>
            <a:ext cx="9125462" cy="5303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 smtClean="0">
                <a:solidFill>
                  <a:schemeClr val="bg1"/>
                </a:solidFill>
                <a:latin typeface="Corbel" panose="020B0503020204020204" pitchFamily="34" charset="0"/>
                <a:ea typeface="Adobe Fan Heiti Std B" pitchFamily="34" charset="-128"/>
              </a:rPr>
              <a:t>March 2017</a:t>
            </a:r>
            <a:endParaRPr lang="en-US" sz="1800" dirty="0">
              <a:solidFill>
                <a:schemeClr val="bg1"/>
              </a:solidFill>
              <a:latin typeface="Corbel" panose="020B0503020204020204" pitchFamily="34" charset="0"/>
              <a:ea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6180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D2766-5A82-43DF-B515-6FB8A4DF42A1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828800"/>
            <a:ext cx="11658600" cy="4724400"/>
          </a:xfrm>
          <a:prstGeom prst="rect">
            <a:avLst/>
          </a:prstGeom>
        </p:spPr>
      </p:pic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09600" y="885822"/>
            <a:ext cx="10972800" cy="866779"/>
          </a:xfrm>
        </p:spPr>
        <p:txBody>
          <a:bodyPr>
            <a:noAutofit/>
          </a:bodyPr>
          <a:lstStyle/>
          <a:p>
            <a:r>
              <a:rPr lang="en-US" sz="6000" i="1" dirty="0" smtClean="0">
                <a:solidFill>
                  <a:schemeClr val="bg1"/>
                </a:solidFill>
              </a:rPr>
              <a:t>Typical Employee Tracking</a:t>
            </a:r>
            <a:endParaRPr lang="en-US" sz="6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9925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D2766-5A82-43DF-B515-6FB8A4DF42A1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858962"/>
            <a:ext cx="11277600" cy="4679955"/>
          </a:xfrm>
          <a:prstGeom prst="rect">
            <a:avLst/>
          </a:prstGeom>
        </p:spPr>
      </p:pic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09600" y="885822"/>
            <a:ext cx="10972800" cy="866779"/>
          </a:xfrm>
        </p:spPr>
        <p:txBody>
          <a:bodyPr>
            <a:noAutofit/>
          </a:bodyPr>
          <a:lstStyle/>
          <a:p>
            <a:r>
              <a:rPr lang="en-US" sz="6000" i="1" dirty="0" smtClean="0">
                <a:solidFill>
                  <a:schemeClr val="bg1"/>
                </a:solidFill>
              </a:rPr>
              <a:t>Employee Payroll Data</a:t>
            </a:r>
            <a:endParaRPr lang="en-US" sz="6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1328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D2766-5A82-43DF-B515-6FB8A4DF42A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chemeClr val="bg1"/>
                </a:solidFill>
              </a:rPr>
              <a:t>Employee Fringe Summary</a:t>
            </a:r>
            <a:endParaRPr lang="en-US" i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676400"/>
            <a:ext cx="109728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71793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D2766-5A82-43DF-B515-6FB8A4DF42A1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chemeClr val="bg1"/>
                </a:solidFill>
              </a:rPr>
              <a:t>Equipment records </a:t>
            </a:r>
            <a:r>
              <a:rPr lang="en-US" sz="3600" i="1" dirty="0" smtClean="0">
                <a:solidFill>
                  <a:schemeClr val="bg1"/>
                </a:solidFill>
              </a:rPr>
              <a:t>(Force Account Equipment)</a:t>
            </a:r>
            <a:endParaRPr lang="en-US" sz="3600" i="1" dirty="0">
              <a:solidFill>
                <a:schemeClr val="bg1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>
          <a:xfrm>
            <a:off x="602019" y="1781178"/>
            <a:ext cx="10998579" cy="477202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Equipment used during event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- </a:t>
            </a:r>
            <a:r>
              <a:rPr lang="en-US" dirty="0">
                <a:solidFill>
                  <a:schemeClr val="bg1"/>
                </a:solidFill>
              </a:rPr>
              <a:t>h</a:t>
            </a:r>
            <a:r>
              <a:rPr lang="en-US" dirty="0" smtClean="0">
                <a:solidFill>
                  <a:schemeClr val="bg1"/>
                </a:solidFill>
              </a:rPr>
              <a:t>ours of operation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Who operated it? – equipment use is referenced with employee hours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Hourly allowance, wear and tear, breakage/failure</a:t>
            </a:r>
          </a:p>
        </p:txBody>
      </p:sp>
    </p:spTree>
    <p:extLst>
      <p:ext uri="{BB962C8B-B14F-4D97-AF65-F5344CB8AC3E}">
        <p14:creationId xmlns:p14="http://schemas.microsoft.com/office/powerpoint/2010/main" xmlns="" val="29370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D2766-5A82-43DF-B515-6FB8A4DF42A1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1" y="1904999"/>
            <a:ext cx="11125199" cy="4823011"/>
          </a:xfrm>
          <a:prstGeom prst="rect">
            <a:avLst/>
          </a:prstGeom>
        </p:spPr>
      </p:pic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09600" y="885822"/>
            <a:ext cx="10972800" cy="866779"/>
          </a:xfrm>
        </p:spPr>
        <p:txBody>
          <a:bodyPr>
            <a:noAutofit/>
          </a:bodyPr>
          <a:lstStyle/>
          <a:p>
            <a:r>
              <a:rPr lang="en-US" sz="6000" i="1" dirty="0" smtClean="0">
                <a:solidFill>
                  <a:schemeClr val="bg1"/>
                </a:solidFill>
              </a:rPr>
              <a:t>Equipment Inventory</a:t>
            </a:r>
            <a:endParaRPr lang="en-US" sz="6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4595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D2766-5A82-43DF-B515-6FB8A4DF42A1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chemeClr val="bg1"/>
                </a:solidFill>
              </a:rPr>
              <a:t>FEMA Cost Codes</a:t>
            </a:r>
            <a:endParaRPr lang="en-US" i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833567"/>
            <a:ext cx="10896600" cy="470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4653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D2766-5A82-43DF-B515-6FB8A4DF42A1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chemeClr val="bg1"/>
                </a:solidFill>
              </a:rPr>
              <a:t>Force Account Materials (purchased or stock)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Type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Invoices to support purchase (prior for stock items)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When, where, and how materials were used?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FOOD???</a:t>
            </a:r>
          </a:p>
        </p:txBody>
      </p:sp>
    </p:spTree>
    <p:extLst>
      <p:ext uri="{BB962C8B-B14F-4D97-AF65-F5344CB8AC3E}">
        <p14:creationId xmlns:p14="http://schemas.microsoft.com/office/powerpoint/2010/main" xmlns="" val="2112307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D2766-5A82-43DF-B515-6FB8A4DF42A1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chemeClr val="bg1"/>
                </a:solidFill>
              </a:rPr>
              <a:t>Force Account Materials (capture sheet)</a:t>
            </a:r>
            <a:endParaRPr lang="en-US" i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2362200"/>
            <a:ext cx="109728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63561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D2766-5A82-43DF-B515-6FB8A4DF42A1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chemeClr val="bg1"/>
                </a:solidFill>
              </a:rPr>
              <a:t>Contracts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Must be necessary for recovery or to protect life &amp; property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Can be standing or newly established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Must be reasonable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Must comply with Agency, State, and Federal procurement</a:t>
            </a:r>
          </a:p>
        </p:txBody>
      </p:sp>
    </p:spTree>
    <p:extLst>
      <p:ext uri="{BB962C8B-B14F-4D97-AF65-F5344CB8AC3E}">
        <p14:creationId xmlns:p14="http://schemas.microsoft.com/office/powerpoint/2010/main" xmlns="" val="738124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D2766-5A82-43DF-B515-6FB8A4DF42A1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chemeClr val="bg1"/>
                </a:solidFill>
              </a:rPr>
              <a:t>Contract Summary Record</a:t>
            </a:r>
            <a:endParaRPr lang="en-US" i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905000"/>
            <a:ext cx="10972800" cy="445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64749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D2766-5A82-43DF-B515-6FB8A4DF42A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Thomas Mayhew, BS, PEM, CHPP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Director of Emergency Management &amp; Safety, NVCC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Former Disaster Assistance Employee with FEMA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Project Specialist (PS)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Public Assistance Coordinator (PAC)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Task Force Lead (TFL)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Assistant State Public Assistance Officer (APAO)</a:t>
            </a:r>
            <a:endParaRPr lang="en-US" dirty="0">
              <a:solidFill>
                <a:schemeClr val="bg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Specialization in Public Safety and Institutions of Higher </a:t>
            </a:r>
            <a:r>
              <a:rPr lang="en-US" dirty="0">
                <a:solidFill>
                  <a:schemeClr val="bg1"/>
                </a:solidFill>
              </a:rPr>
              <a:t>E</a:t>
            </a:r>
            <a:r>
              <a:rPr lang="en-US" dirty="0" smtClean="0">
                <a:solidFill>
                  <a:schemeClr val="bg1"/>
                </a:solidFill>
              </a:rPr>
              <a:t>ducation in disaster recovery.</a:t>
            </a:r>
          </a:p>
        </p:txBody>
      </p:sp>
    </p:spTree>
    <p:extLst>
      <p:ext uri="{BB962C8B-B14F-4D97-AF65-F5344CB8AC3E}">
        <p14:creationId xmlns:p14="http://schemas.microsoft.com/office/powerpoint/2010/main" xmlns="" val="3301397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D2766-5A82-43DF-B515-6FB8A4DF42A1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chemeClr val="bg1"/>
                </a:solidFill>
              </a:rPr>
              <a:t>Direct Administrative Costs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Must be directly associated with a particular project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Must be reasonable to compiling information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May include things - such as copies, office staff, etc.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Can include equipment, such as vehicles, for site visits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3495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D2766-5A82-43DF-B515-6FB8A4DF42A1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828800"/>
            <a:ext cx="11125200" cy="4873086"/>
          </a:xfrm>
          <a:prstGeom prst="rect">
            <a:avLst/>
          </a:prstGeom>
        </p:spPr>
      </p:pic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09600" y="885822"/>
            <a:ext cx="10972800" cy="866779"/>
          </a:xfrm>
        </p:spPr>
        <p:txBody>
          <a:bodyPr>
            <a:noAutofit/>
          </a:bodyPr>
          <a:lstStyle/>
          <a:p>
            <a:r>
              <a:rPr lang="en-US" sz="6000" i="1" dirty="0" smtClean="0">
                <a:solidFill>
                  <a:schemeClr val="bg1"/>
                </a:solidFill>
              </a:rPr>
              <a:t>Direct Admin Costs</a:t>
            </a:r>
            <a:endParaRPr lang="en-US" sz="6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89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D2766-5A82-43DF-B515-6FB8A4DF42A1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chemeClr val="bg1"/>
                </a:solidFill>
              </a:rPr>
              <a:t>Photos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Photograph everything…..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 descr="Site Visits 1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2609851"/>
            <a:ext cx="3746500" cy="28098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3832" y="2603239"/>
            <a:ext cx="3764371" cy="28164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53918" y="2052504"/>
            <a:ext cx="2938466" cy="3917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2132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D2766-5A82-43DF-B515-6FB8A4DF42A1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chemeClr val="bg1"/>
                </a:solidFill>
              </a:rPr>
              <a:t>So…How </a:t>
            </a:r>
            <a:r>
              <a:rPr lang="en-US" i="1" dirty="0">
                <a:solidFill>
                  <a:schemeClr val="bg1"/>
                </a:solidFill>
              </a:rPr>
              <a:t>d</a:t>
            </a:r>
            <a:r>
              <a:rPr lang="en-US" i="1" dirty="0" smtClean="0">
                <a:solidFill>
                  <a:schemeClr val="bg1"/>
                </a:solidFill>
              </a:rPr>
              <a:t>o I plan?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>
          <a:xfrm>
            <a:off x="602019" y="1781178"/>
            <a:ext cx="10998579" cy="494030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Have quick access to HR personnel.  Train them on the information needed.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Have standing inventory lists of equipment within your jurisdiction…public works, road crews, physical facilities departments.  Most use some form of numbering system.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Know what materials are commonly kept by these departments that may be used during a disaster.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6440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D2766-5A82-43DF-B515-6FB8A4DF42A1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chemeClr val="bg1"/>
                </a:solidFill>
              </a:rPr>
              <a:t>Document, Document, Document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Keep records of everything.  If your EOC is activated during an incident, be sure that you have someone in Finance &amp; Admin that is tracking all of these items.  Labor, equipment, materials and contracts form the basis of most disaster grant applications.</a:t>
            </a: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You can NEVER have enough documentation!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7229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D2766-5A82-43DF-B515-6FB8A4DF42A1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chemeClr val="bg1"/>
                </a:solidFill>
              </a:rPr>
              <a:t>Close-out….(final adjustment)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FEMA uses a program called “close-out” to finalize all grants.  Basically, this program is a double-check of all documents and costs associated with the grant.</a:t>
            </a: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Everything will be checked …… and checked again for accuracy.  Any adjustments will be made at close-out and MAY result in returns of funds to FEMA (through the Commonwealth).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371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D2766-5A82-43DF-B515-6FB8A4DF42A1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chemeClr val="bg1"/>
                </a:solidFill>
              </a:rPr>
              <a:t>Recent Changes to FEMA “Projects”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After many years of development, FEMA recently moved to a more “modern” system for developing project worksheets.  The old system was an Excel-based spreadsheet.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The information required has not changed, simply the format in which it is included in the project has changed.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If you use the “older” forms (such as those included in this presentation) to track your expenses, FEMA will be able to convert them into the new format.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9820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D2766-5A82-43DF-B515-6FB8A4DF42A1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>
          <a:xfrm>
            <a:off x="583821" y="1066800"/>
            <a:ext cx="10998579" cy="54102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Imagine when FEMA shows up for your sub-applicant briefing, and you have all of your information ready and available to them!</a:t>
            </a: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5400" dirty="0" smtClean="0">
                <a:solidFill>
                  <a:schemeClr val="bg1"/>
                </a:solidFill>
              </a:rPr>
              <a:t>It is possible!</a:t>
            </a: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It just takes a bit of planning and knowledge to make the FEMA Public Assistance Program work for you and your Agency!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0210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D2766-5A82-43DF-B515-6FB8A4DF42A1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4419600"/>
          </a:xfrm>
        </p:spPr>
        <p:txBody>
          <a:bodyPr>
            <a:norm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Does it make sense to apply???</a:t>
            </a:r>
            <a:br>
              <a:rPr lang="en-US" i="1" dirty="0" smtClean="0">
                <a:solidFill>
                  <a:schemeClr val="bg1"/>
                </a:solidFill>
              </a:rPr>
            </a:br>
            <a:r>
              <a:rPr lang="en-US" i="1" dirty="0" smtClean="0">
                <a:solidFill>
                  <a:schemeClr val="bg1"/>
                </a:solidFill>
              </a:rPr>
              <a:t/>
            </a:r>
            <a:br>
              <a:rPr lang="en-US" i="1" dirty="0" smtClean="0">
                <a:solidFill>
                  <a:schemeClr val="bg1"/>
                </a:solidFill>
              </a:rPr>
            </a:br>
            <a:r>
              <a:rPr lang="en-US" i="1" dirty="0" smtClean="0">
                <a:solidFill>
                  <a:schemeClr val="bg1"/>
                </a:solidFill>
              </a:rPr>
              <a:t>Let’s see how the Northern Virginia Community College did after Winter Storm Jonas in 2016..</a:t>
            </a:r>
            <a:endParaRPr lang="en-U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7585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D2766-5A82-43DF-B515-6FB8A4DF42A1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chemeClr val="bg1"/>
                </a:solidFill>
              </a:rPr>
              <a:t>Winter Storm Jonas - NVCC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$123,478.00 covering 2,211 Force Account Labor hours (overtime only)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$37,155.33 covering 2,342 Force Account Equipment hours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$1,081.12 Materials used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$369,476.50 Contracts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$4,884.16 Direct Admin Costs (project development)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2 day cost reimbursement of roughly $536,000.00</a:t>
            </a: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8427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D2766-5A82-43DF-B515-6FB8A4DF42A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>
          <a:xfrm>
            <a:off x="602019" y="1143000"/>
            <a:ext cx="10998579" cy="5105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Assignments to several </a:t>
            </a:r>
            <a:r>
              <a:rPr lang="en-US" dirty="0">
                <a:solidFill>
                  <a:schemeClr val="bg1"/>
                </a:solidFill>
              </a:rPr>
              <a:t>colleges </a:t>
            </a:r>
            <a:r>
              <a:rPr lang="en-US" dirty="0" smtClean="0">
                <a:solidFill>
                  <a:schemeClr val="bg1"/>
                </a:solidFill>
              </a:rPr>
              <a:t>for disaster recovery….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Louisiana State University (LSU) - Katrina, Gustav, Ike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Louisiana Technical University (LA Tech) - Katrina, Gustav, Ike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Southern University (SU) - Katrina, Gustav, Ike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Iowa State University (ISU) - Flooding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University of Mary Washington (UMW) - Earthquake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Southern Maryland Community College – Snow</a:t>
            </a:r>
          </a:p>
          <a:p>
            <a:pPr marL="457200" lvl="1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lvl="1"/>
            <a:endParaRPr lang="en-US" dirty="0" smtClean="0">
              <a:solidFill>
                <a:schemeClr val="bg1"/>
              </a:solidFill>
            </a:endParaRP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8470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D2766-5A82-43DF-B515-6FB8A4DF42A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solidFill>
                  <a:schemeClr val="bg1"/>
                </a:solidFill>
              </a:rPr>
              <a:t>Session Topics</a:t>
            </a:r>
            <a:endParaRPr lang="en-US" sz="7200" dirty="0">
              <a:solidFill>
                <a:schemeClr val="bg1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Quick overview</a:t>
            </a:r>
          </a:p>
          <a:p>
            <a:r>
              <a:rPr lang="en-US" sz="4400" dirty="0" smtClean="0">
                <a:solidFill>
                  <a:schemeClr val="bg1"/>
                </a:solidFill>
              </a:rPr>
              <a:t>Is </a:t>
            </a:r>
            <a:r>
              <a:rPr lang="en-US" sz="4400" dirty="0">
                <a:solidFill>
                  <a:schemeClr val="bg1"/>
                </a:solidFill>
              </a:rPr>
              <a:t>it worth my </a:t>
            </a:r>
            <a:r>
              <a:rPr lang="en-US" sz="4400" dirty="0" smtClean="0">
                <a:solidFill>
                  <a:schemeClr val="bg1"/>
                </a:solidFill>
              </a:rPr>
              <a:t>time?</a:t>
            </a:r>
          </a:p>
          <a:p>
            <a:pPr lvl="1"/>
            <a:r>
              <a:rPr lang="en-US" sz="4000" dirty="0" smtClean="0">
                <a:solidFill>
                  <a:schemeClr val="bg1"/>
                </a:solidFill>
              </a:rPr>
              <a:t>Is the return worth the investment?</a:t>
            </a:r>
            <a:endParaRPr lang="en-US" sz="4000" dirty="0">
              <a:solidFill>
                <a:schemeClr val="bg1"/>
              </a:solidFill>
            </a:endParaRPr>
          </a:p>
          <a:p>
            <a:r>
              <a:rPr lang="en-US" sz="4400" dirty="0">
                <a:solidFill>
                  <a:schemeClr val="bg1"/>
                </a:solidFill>
              </a:rPr>
              <a:t>What information will I </a:t>
            </a:r>
            <a:r>
              <a:rPr lang="en-US" sz="4400" dirty="0" smtClean="0">
                <a:solidFill>
                  <a:schemeClr val="bg1"/>
                </a:solidFill>
              </a:rPr>
              <a:t>need?</a:t>
            </a:r>
            <a:endParaRPr lang="en-US" sz="4400" dirty="0">
              <a:solidFill>
                <a:schemeClr val="bg1"/>
              </a:solidFill>
            </a:endParaRPr>
          </a:p>
          <a:p>
            <a:r>
              <a:rPr lang="en-US" sz="4400" dirty="0">
                <a:solidFill>
                  <a:schemeClr val="bg1"/>
                </a:solidFill>
              </a:rPr>
              <a:t>Successfully navigating the process</a:t>
            </a:r>
          </a:p>
          <a:p>
            <a:pPr marL="0" indent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1810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D2766-5A82-43DF-B515-6FB8A4DF42A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i="1" dirty="0" smtClean="0">
                <a:solidFill>
                  <a:schemeClr val="bg1"/>
                </a:solidFill>
              </a:rPr>
              <a:t>Quick Overview of Public Assistance</a:t>
            </a:r>
            <a:endParaRPr lang="en-US" sz="5400" i="1" dirty="0">
              <a:solidFill>
                <a:schemeClr val="bg1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>
          <a:xfrm>
            <a:off x="602019" y="1781178"/>
            <a:ext cx="10998579" cy="494030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Public Assistance is for public entities (and some non-governmental entities), not individuals.</a:t>
            </a:r>
          </a:p>
          <a:p>
            <a:pPr marL="0" indent="0" algn="ctr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The Commonwealth is the grantee or applicant from FEMA.  The Commonwealth is held responsible for every cent of FEMA money awarded during the process cycle.</a:t>
            </a: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The Agency (such as yourself) are considered sub-grantee or sub-applicant to the Commonwealth.</a:t>
            </a: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3485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D2766-5A82-43DF-B515-6FB8A4DF42A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Is it worth my time?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The short answer is yes!</a:t>
            </a: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With a bit of initial planning before the incident, you can make the process of FEMA funding worth your while!</a:t>
            </a: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The investment in preparation is well worth the results when a disaster strikes!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9908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D2766-5A82-43DF-B515-6FB8A4DF42A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>
          <a:xfrm>
            <a:off x="602019" y="990600"/>
            <a:ext cx="10998579" cy="5257800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Most times, you can recoup 75% of your investment 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in recovery!  </a:t>
            </a: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Depending on the Commonwealth match, you could recover as much as 90% of your costs! (disaster specific)</a:t>
            </a: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Even your time working on the grant process is chargeable to the project! (project specific)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9059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D2766-5A82-43DF-B515-6FB8A4DF42A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What do I need?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48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800" dirty="0" smtClean="0">
                <a:solidFill>
                  <a:schemeClr val="bg1"/>
                </a:solidFill>
              </a:rPr>
              <a:t>Let’s look at a list of some of the things you’ll need for the application process…..</a:t>
            </a: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4008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D2766-5A82-43DF-B515-6FB8A4DF42A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chemeClr val="bg1"/>
                </a:solidFill>
              </a:rPr>
              <a:t>Labor Records </a:t>
            </a:r>
            <a:r>
              <a:rPr lang="en-US" sz="3600" i="1" dirty="0" smtClean="0">
                <a:solidFill>
                  <a:schemeClr val="bg1"/>
                </a:solidFill>
              </a:rPr>
              <a:t>(Force Account Labor)</a:t>
            </a:r>
            <a:endParaRPr lang="en-US" sz="3600" i="1" dirty="0">
              <a:solidFill>
                <a:schemeClr val="bg1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Employee Timecards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Employee Costs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Employee Benefit Rate</a:t>
            </a:r>
            <a:endParaRPr lang="en-US" sz="3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Employee Compensation </a:t>
            </a:r>
            <a:r>
              <a:rPr lang="en-US" sz="3600" dirty="0">
                <a:solidFill>
                  <a:schemeClr val="bg1"/>
                </a:solidFill>
              </a:rPr>
              <a:t>E</a:t>
            </a:r>
            <a:r>
              <a:rPr lang="en-US" sz="3600" dirty="0" smtClean="0">
                <a:solidFill>
                  <a:schemeClr val="bg1"/>
                </a:solidFill>
              </a:rPr>
              <a:t>vidence (pay documents)</a:t>
            </a:r>
            <a:endParaRPr lang="en-US" sz="3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Employee Pay </a:t>
            </a:r>
            <a:r>
              <a:rPr lang="en-US" sz="3600" dirty="0">
                <a:solidFill>
                  <a:schemeClr val="bg1"/>
                </a:solidFill>
              </a:rPr>
              <a:t>P</a:t>
            </a:r>
            <a:r>
              <a:rPr lang="en-US" sz="3600" dirty="0" smtClean="0">
                <a:solidFill>
                  <a:schemeClr val="bg1"/>
                </a:solidFill>
              </a:rPr>
              <a:t>olicies</a:t>
            </a:r>
            <a:endParaRPr lang="en-US" sz="3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Job Assignments </a:t>
            </a:r>
            <a:r>
              <a:rPr lang="en-US" sz="3600" dirty="0">
                <a:solidFill>
                  <a:schemeClr val="bg1"/>
                </a:solidFill>
              </a:rPr>
              <a:t>D</a:t>
            </a:r>
            <a:r>
              <a:rPr lang="en-US" sz="3600" dirty="0" smtClean="0">
                <a:solidFill>
                  <a:schemeClr val="bg1"/>
                </a:solidFill>
              </a:rPr>
              <a:t>uring the Disaster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2547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c Tex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4556</TotalTime>
  <Words>987</Words>
  <Application>Microsoft Office PowerPoint</Application>
  <PresentationFormat>Custom</PresentationFormat>
  <Paragraphs>156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Basic Text slide</vt:lpstr>
      <vt:lpstr>Custom Design</vt:lpstr>
      <vt:lpstr>Slide 1</vt:lpstr>
      <vt:lpstr>Thomas Mayhew, BS, PEM, CHPP</vt:lpstr>
      <vt:lpstr>Slide 3</vt:lpstr>
      <vt:lpstr>Session Topics</vt:lpstr>
      <vt:lpstr>Quick Overview of Public Assistance</vt:lpstr>
      <vt:lpstr>Is it worth my time?</vt:lpstr>
      <vt:lpstr>Slide 7</vt:lpstr>
      <vt:lpstr>What do I need?</vt:lpstr>
      <vt:lpstr>Labor Records (Force Account Labor)</vt:lpstr>
      <vt:lpstr>Typical Employee Tracking</vt:lpstr>
      <vt:lpstr>Employee Payroll Data</vt:lpstr>
      <vt:lpstr>Employee Fringe Summary</vt:lpstr>
      <vt:lpstr>Equipment records (Force Account Equipment)</vt:lpstr>
      <vt:lpstr>Equipment Inventory</vt:lpstr>
      <vt:lpstr>FEMA Cost Codes</vt:lpstr>
      <vt:lpstr>Force Account Materials (purchased or stock)</vt:lpstr>
      <vt:lpstr>Force Account Materials (capture sheet)</vt:lpstr>
      <vt:lpstr>Contracts</vt:lpstr>
      <vt:lpstr>Contract Summary Record</vt:lpstr>
      <vt:lpstr>Direct Administrative Costs</vt:lpstr>
      <vt:lpstr>Direct Admin Costs</vt:lpstr>
      <vt:lpstr>Photos</vt:lpstr>
      <vt:lpstr>So…How do I plan?</vt:lpstr>
      <vt:lpstr>Document, Document, Document</vt:lpstr>
      <vt:lpstr>Close-out….(final adjustment)</vt:lpstr>
      <vt:lpstr>Recent Changes to FEMA “Projects”</vt:lpstr>
      <vt:lpstr>Slide 27</vt:lpstr>
      <vt:lpstr>Does it make sense to apply???  Let’s see how the Northern Virginia Community College did after Winter Storm Jonas in 2016..</vt:lpstr>
      <vt:lpstr>Winter Storm Jonas - NVCC</vt:lpstr>
    </vt:vector>
  </TitlesOfParts>
  <Company>nvcc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NOVA Office of Emergency Management and Safety</dc:title>
  <dc:creator>Miller, Justin J.</dc:creator>
  <cp:lastModifiedBy>tjohnson</cp:lastModifiedBy>
  <cp:revision>33</cp:revision>
  <dcterms:created xsi:type="dcterms:W3CDTF">2008-04-03T20:21:00Z</dcterms:created>
  <dcterms:modified xsi:type="dcterms:W3CDTF">2017-03-03T20:11:22Z</dcterms:modified>
</cp:coreProperties>
</file>